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461D2E-51C5-463A-87D0-2967AECA1668}">
  <a:tblStyle styleId="{E4461D2E-51C5-463A-87D0-2967AECA16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19f1fa0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19f1fa0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19f1fa0e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19f1fa0e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19f1fa0e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19f1fa0e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59038e8b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59038e8b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59038e8b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59038e8b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0000"/>
                </a:solidFill>
              </a:rPr>
              <a:t>Safe Dose</a:t>
            </a:r>
            <a:endParaRPr sz="5000">
              <a:solidFill>
                <a:srgbClr val="000000"/>
              </a:solidFill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Drug Journal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</a:t>
            </a:r>
            <a:r>
              <a:rPr lang="en" sz="1400"/>
              <a:t> </a:t>
            </a:r>
            <a:r>
              <a:rPr i="1" lang="en" sz="1400"/>
              <a:t> </a:t>
            </a:r>
            <a:endParaRPr i="1" sz="14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1600"/>
              <a:t>Short term</a:t>
            </a:r>
            <a:endParaRPr i="1" sz="1600"/>
          </a:p>
        </p:txBody>
      </p:sp>
      <p:cxnSp>
        <p:nvCxnSpPr>
          <p:cNvPr id="165" name="Google Shape;165;p22"/>
          <p:cNvCxnSpPr/>
          <p:nvPr/>
        </p:nvCxnSpPr>
        <p:spPr>
          <a:xfrm>
            <a:off x="2816725" y="3375029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6" name="Google Shape;166;p22"/>
          <p:cNvSpPr txBox="1"/>
          <p:nvPr>
            <p:ph type="title"/>
          </p:nvPr>
        </p:nvSpPr>
        <p:spPr>
          <a:xfrm>
            <a:off x="784900" y="3504625"/>
            <a:ext cx="1728300" cy="5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January-April</a:t>
            </a:r>
            <a:r>
              <a:rPr lang="en" sz="1800">
                <a:solidFill>
                  <a:schemeClr val="dk1"/>
                </a:solidFill>
              </a:rPr>
              <a:t> 2022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657100" y="4083325"/>
            <a:ext cx="21735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 Add new features &amp; Expand database of drugs and their interactions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68" name="Google Shape;168;p22"/>
          <p:cNvCxnSpPr/>
          <p:nvPr/>
        </p:nvCxnSpPr>
        <p:spPr>
          <a:xfrm rot="10800000">
            <a:off x="3519150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9" name="Google Shape;169;p22"/>
          <p:cNvSpPr txBox="1"/>
          <p:nvPr>
            <p:ph type="title"/>
          </p:nvPr>
        </p:nvSpPr>
        <p:spPr>
          <a:xfrm>
            <a:off x="3633112" y="199593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May</a:t>
            </a:r>
            <a:r>
              <a:rPr lang="en" sz="1800">
                <a:solidFill>
                  <a:schemeClr val="dk1"/>
                </a:solidFill>
              </a:rPr>
              <a:t> 2022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3633112" y="22628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Introduce ads and premium option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71" name="Google Shape;171;p22"/>
          <p:cNvCxnSpPr/>
          <p:nvPr/>
        </p:nvCxnSpPr>
        <p:spPr>
          <a:xfrm>
            <a:off x="49574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2" name="Google Shape;172;p22"/>
          <p:cNvSpPr txBox="1"/>
          <p:nvPr>
            <p:ph type="title"/>
          </p:nvPr>
        </p:nvSpPr>
        <p:spPr>
          <a:xfrm>
            <a:off x="5004537" y="359791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July 2022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5004525" y="3970925"/>
            <a:ext cx="24207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Open the app to experts on addiction who would like to offer their services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74" name="Google Shape;174;p22"/>
          <p:cNvCxnSpPr/>
          <p:nvPr/>
        </p:nvCxnSpPr>
        <p:spPr>
          <a:xfrm rot="10800000">
            <a:off x="7080781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5" name="Google Shape;175;p22"/>
          <p:cNvSpPr txBox="1"/>
          <p:nvPr>
            <p:ph type="title"/>
          </p:nvPr>
        </p:nvSpPr>
        <p:spPr>
          <a:xfrm>
            <a:off x="7127837" y="19959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2021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7127837" y="22859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Launch minimum viable product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77" name="Google Shape;177;p22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{E4461D2E-51C5-463A-87D0-2967AECA1668}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Feb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Apr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Jun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Jul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Aug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Sept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Oct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Nov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Dec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78" name="Google Shape;178;p22"/>
          <p:cNvSpPr/>
          <p:nvPr/>
        </p:nvSpPr>
        <p:spPr>
          <a:xfrm>
            <a:off x="6525042" y="2537100"/>
            <a:ext cx="434916" cy="837918"/>
          </a:xfrm>
          <a:prstGeom prst="lightningBol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22"/>
          <p:cNvCxnSpPr/>
          <p:nvPr/>
        </p:nvCxnSpPr>
        <p:spPr>
          <a:xfrm>
            <a:off x="657100" y="3375029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1763300" y="863100"/>
            <a:ext cx="5781000" cy="3549000"/>
          </a:xfrm>
          <a:prstGeom prst="rect">
            <a:avLst/>
          </a:prstGeom>
          <a:solidFill>
            <a:srgbClr val="FDFDFD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>
            <a:off x="275325" y="684500"/>
            <a:ext cx="5781000" cy="28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 txBox="1"/>
          <p:nvPr>
            <p:ph type="title"/>
          </p:nvPr>
        </p:nvSpPr>
        <p:spPr>
          <a:xfrm>
            <a:off x="371650" y="56500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Vision</a:t>
            </a:r>
            <a:endParaRPr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3363000" y="2057325"/>
            <a:ext cx="5781000" cy="25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"/>
          <p:cNvSpPr txBox="1"/>
          <p:nvPr/>
        </p:nvSpPr>
        <p:spPr>
          <a:xfrm>
            <a:off x="2485050" y="1216350"/>
            <a:ext cx="4173900" cy="28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537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3537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human on Earth has dreams.                                               Some of them have the courage to take a recurrent dream         and make a plan to achieve it.                                                        Those are usually the ones who push our civilization forward.</a:t>
            </a:r>
            <a:endParaRPr sz="1200">
              <a:solidFill>
                <a:srgbClr val="3537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37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Courage does not mean wisdom                                                                       and life is not always easy.                                                  Sometimes temptations may lead us away from our path.</a:t>
            </a:r>
            <a:endParaRPr sz="1200">
              <a:solidFill>
                <a:srgbClr val="3537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37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is founded to help people realign their habits with their purpose.</a:t>
            </a:r>
            <a:endParaRPr b="1" sz="1200">
              <a:solidFill>
                <a:srgbClr val="3537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cxnSp>
        <p:nvCxnSpPr>
          <p:cNvPr id="194" name="Google Shape;194;p24"/>
          <p:cNvCxnSpPr/>
          <p:nvPr/>
        </p:nvCxnSpPr>
        <p:spPr>
          <a:xfrm>
            <a:off x="922575" y="2284150"/>
            <a:ext cx="6600" cy="126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4"/>
          <p:cNvSpPr txBox="1"/>
          <p:nvPr>
            <p:ph type="title"/>
          </p:nvPr>
        </p:nvSpPr>
        <p:spPr>
          <a:xfrm>
            <a:off x="976112" y="2284162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976100" y="2622663"/>
            <a:ext cx="1814100" cy="9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Increase awareness of:</a:t>
            </a:r>
            <a:endParaRPr sz="800">
              <a:solidFill>
                <a:schemeClr val="dk2"/>
              </a:solidFill>
            </a:endParaRPr>
          </a:p>
          <a:p>
            <a:pPr indent="-1206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Dangerous combinations</a:t>
            </a:r>
            <a:endParaRPr sz="1000">
              <a:solidFill>
                <a:schemeClr val="dk2"/>
              </a:solidFill>
            </a:endParaRPr>
          </a:p>
          <a:p>
            <a:pPr indent="-1206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Real frequency of drug intake</a:t>
            </a:r>
            <a:endParaRPr sz="1000">
              <a:solidFill>
                <a:schemeClr val="dk2"/>
              </a:solidFill>
            </a:endParaRPr>
          </a:p>
          <a:p>
            <a:pPr indent="-1206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Potential side effects</a:t>
            </a:r>
            <a:endParaRPr sz="900">
              <a:solidFill>
                <a:schemeClr val="dk2"/>
              </a:solidFill>
            </a:endParaRPr>
          </a:p>
        </p:txBody>
      </p:sp>
      <p:cxnSp>
        <p:nvCxnSpPr>
          <p:cNvPr id="197" name="Google Shape;197;p24"/>
          <p:cNvCxnSpPr/>
          <p:nvPr/>
        </p:nvCxnSpPr>
        <p:spPr>
          <a:xfrm flipH="1">
            <a:off x="3395675" y="2172525"/>
            <a:ext cx="4500" cy="1221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4"/>
          <p:cNvSpPr txBox="1"/>
          <p:nvPr>
            <p:ph type="title"/>
          </p:nvPr>
        </p:nvSpPr>
        <p:spPr>
          <a:xfrm>
            <a:off x="3442812" y="216700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3442800" y="2504200"/>
            <a:ext cx="15084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 Connect users with help whenever they need it 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00" name="Google Shape;200;p24"/>
          <p:cNvCxnSpPr/>
          <p:nvPr/>
        </p:nvCxnSpPr>
        <p:spPr>
          <a:xfrm>
            <a:off x="6450650" y="1815400"/>
            <a:ext cx="6900" cy="1276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4"/>
          <p:cNvSpPr txBox="1"/>
          <p:nvPr>
            <p:ph type="title"/>
          </p:nvPr>
        </p:nvSpPr>
        <p:spPr>
          <a:xfrm>
            <a:off x="6504637" y="1827770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6504625" y="2219975"/>
            <a:ext cx="19623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 Create a network where the community can share drug related information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203" name="Google Shape;203;p24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204" name="Google Shape;204;p24"/>
            <p:cNvCxnSpPr>
              <a:stCxn id="205" idx="6"/>
              <a:endCxn id="206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205" name="Google Shape;205;p24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Revenue model</a:t>
            </a:r>
            <a:endParaRPr sz="2800"/>
          </a:p>
        </p:txBody>
      </p:sp>
      <p:sp>
        <p:nvSpPr>
          <p:cNvPr id="213" name="Google Shape;213;p25"/>
          <p:cNvSpPr txBox="1"/>
          <p:nvPr>
            <p:ph idx="1" type="body"/>
          </p:nvPr>
        </p:nvSpPr>
        <p:spPr>
          <a:xfrm>
            <a:off x="226075" y="147625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The app will have all the basics features for free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 It will show ads by default but users can pay a subscription to avoid them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 Those who would like to go through a rehab process will have the help of experts at hand</a:t>
            </a:r>
            <a:endParaRPr sz="1600"/>
          </a:p>
        </p:txBody>
      </p:sp>
      <p:sp>
        <p:nvSpPr>
          <p:cNvPr id="214" name="Google Shape;214;p25"/>
          <p:cNvSpPr txBox="1"/>
          <p:nvPr>
            <p:ph type="title"/>
          </p:nvPr>
        </p:nvSpPr>
        <p:spPr>
          <a:xfrm>
            <a:off x="4337500" y="51415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</a:t>
            </a:r>
            <a:endParaRPr/>
          </a:p>
        </p:txBody>
      </p:sp>
      <p:cxnSp>
        <p:nvCxnSpPr>
          <p:cNvPr id="215" name="Google Shape;215;p25"/>
          <p:cNvCxnSpPr>
            <a:stCxn id="214" idx="2"/>
            <a:endCxn id="216" idx="0"/>
          </p:cNvCxnSpPr>
          <p:nvPr/>
        </p:nvCxnSpPr>
        <p:spPr>
          <a:xfrm>
            <a:off x="6214450" y="1476250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25"/>
          <p:cNvSpPr txBox="1"/>
          <p:nvPr>
            <p:ph type="title"/>
          </p:nvPr>
        </p:nvSpPr>
        <p:spPr>
          <a:xfrm>
            <a:off x="4337500" y="2090676"/>
            <a:ext cx="3753900" cy="96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</a:t>
            </a:r>
            <a:endParaRPr/>
          </a:p>
        </p:txBody>
      </p:sp>
      <p:cxnSp>
        <p:nvCxnSpPr>
          <p:cNvPr id="217" name="Google Shape;217;p25"/>
          <p:cNvCxnSpPr>
            <a:stCxn id="216" idx="2"/>
            <a:endCxn id="218" idx="0"/>
          </p:cNvCxnSpPr>
          <p:nvPr/>
        </p:nvCxnSpPr>
        <p:spPr>
          <a:xfrm>
            <a:off x="6214450" y="3052776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25"/>
          <p:cNvSpPr txBox="1"/>
          <p:nvPr>
            <p:ph type="title"/>
          </p:nvPr>
        </p:nvSpPr>
        <p:spPr>
          <a:xfrm>
            <a:off x="4337501" y="366715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+ Professional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223" name="Google Shape;223;p26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>
            <p:ph type="title"/>
          </p:nvPr>
        </p:nvSpPr>
        <p:spPr>
          <a:xfrm>
            <a:off x="393600" y="25780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Why now?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 Today we are at the peak of psychoactive substances consumption in human history. 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/>
              <a:t> People with a genetic predisposition to suffer certain mental health issues have a significantly greater chance to develop the disorder </a:t>
            </a:r>
            <a:endParaRPr sz="2400"/>
          </a:p>
        </p:txBody>
      </p:sp>
      <p:grpSp>
        <p:nvGrpSpPr>
          <p:cNvPr id="225" name="Google Shape;225;p26"/>
          <p:cNvGrpSpPr/>
          <p:nvPr/>
        </p:nvGrpSpPr>
        <p:grpSpPr>
          <a:xfrm rot="10800000"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226" name="Google Shape;226;p26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5452" l="0" r="0" t="5452"/>
          <a:stretch/>
        </p:blipFill>
        <p:spPr>
          <a:xfrm>
            <a:off x="15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378750" y="1226650"/>
            <a:ext cx="8326800" cy="25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AFAFA"/>
                </a:solidFill>
              </a:rPr>
              <a:t>Mission statement:</a:t>
            </a:r>
            <a:endParaRPr b="1" sz="4800">
              <a:solidFill>
                <a:srgbClr val="FAFAFA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AFAFA"/>
                </a:solidFill>
              </a:rPr>
              <a:t> </a:t>
            </a:r>
            <a:r>
              <a:rPr lang="en" sz="4800">
                <a:solidFill>
                  <a:srgbClr val="FAFAFA"/>
                </a:solidFill>
              </a:rPr>
              <a:t>Help you recover your </a:t>
            </a:r>
            <a:r>
              <a:rPr b="1" lang="en" sz="4800">
                <a:solidFill>
                  <a:srgbClr val="FAFAFA"/>
                </a:solidFill>
              </a:rPr>
              <a:t>self</a:t>
            </a:r>
            <a:endParaRPr b="1" sz="4800">
              <a:solidFill>
                <a:srgbClr val="FAFAFA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148675"/>
            <a:ext cx="5250000" cy="13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problem</a:t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Comorbidity</a:t>
            </a:r>
            <a:endParaRPr b="1"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00900" y="2059250"/>
            <a:ext cx="5421000" cy="24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Almost a third of adults in the European Union aged 15-64, or around 97 million people, have used illicit drugs at some point in their lives.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r>
              <a:rPr lang="en"/>
              <a:t>Chronic use of some drugs can lead to both short- and long-term changes in the brain, which can lead to mental health issues including paranoia, depression, anxiety, aggression, hallucinations, among others.</a:t>
            </a:r>
            <a:endParaRPr/>
          </a:p>
        </p:txBody>
      </p:sp>
      <p:cxnSp>
        <p:nvCxnSpPr>
          <p:cNvPr id="81" name="Google Shape;81;p15"/>
          <p:cNvCxnSpPr/>
          <p:nvPr/>
        </p:nvCxnSpPr>
        <p:spPr>
          <a:xfrm flipH="1">
            <a:off x="509375" y="4542275"/>
            <a:ext cx="4642500" cy="9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003" y="0"/>
            <a:ext cx="317199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57150" y="4696825"/>
            <a:ext cx="4173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edium"/>
                <a:ea typeface="Roboto Medium"/>
                <a:cs typeface="Roboto Medium"/>
                <a:sym typeface="Roboto Medium"/>
              </a:rPr>
              <a:t>The Problem</a:t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947325" y="4704625"/>
            <a:ext cx="299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0F0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800">
                <a:solidFill>
                  <a:srgbClr val="F0F0F0"/>
                </a:solidFill>
                <a:latin typeface="Roboto"/>
                <a:ea typeface="Roboto"/>
                <a:cs typeface="Roboto"/>
                <a:sym typeface="Roboto"/>
              </a:rPr>
              <a:t>Infographic</a:t>
            </a:r>
            <a:r>
              <a:rPr lang="en" sz="800">
                <a:solidFill>
                  <a:srgbClr val="F0F0F0"/>
                </a:solidFill>
                <a:latin typeface="Roboto"/>
                <a:ea typeface="Roboto"/>
                <a:cs typeface="Roboto"/>
                <a:sym typeface="Roboto"/>
              </a:rPr>
              <a:t> by National Institute on Drug Abuse, “Comorbidity: Substance Use and Other Mental Disorders” (2018)</a:t>
            </a:r>
            <a:endParaRPr sz="800">
              <a:solidFill>
                <a:srgbClr val="F0F0F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12990" l="0" r="0" t="0"/>
          <a:stretch/>
        </p:blipFill>
        <p:spPr>
          <a:xfrm>
            <a:off x="0" y="0"/>
            <a:ext cx="5491313" cy="469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13584" l="0" r="0" t="0"/>
          <a:stretch/>
        </p:blipFill>
        <p:spPr>
          <a:xfrm>
            <a:off x="5491325" y="0"/>
            <a:ext cx="3652674" cy="469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6118" l="0" r="0" t="3904"/>
          <a:stretch/>
        </p:blipFill>
        <p:spPr>
          <a:xfrm>
            <a:off x="0" y="0"/>
            <a:ext cx="4572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product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 A community in which users can trust to find information and help.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3077725" y="275075"/>
            <a:ext cx="5449200" cy="3858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289800" y="111500"/>
            <a:ext cx="27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1.  Search for the substance 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edium"/>
                <a:ea typeface="Roboto Medium"/>
                <a:cs typeface="Roboto Medium"/>
                <a:sym typeface="Roboto Medium"/>
              </a:rPr>
              <a:t>The Product</a:t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75" y="464963"/>
            <a:ext cx="2487274" cy="4392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3289525" y="4133375"/>
            <a:ext cx="50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you select it, you will receive basic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information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bout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4094600" y="511700"/>
            <a:ext cx="95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Caffeine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200" y="1675175"/>
            <a:ext cx="1717600" cy="16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9888" y="511700"/>
            <a:ext cx="1769275" cy="19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9900" y="2426007"/>
            <a:ext cx="1769275" cy="1460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3295100" y="893675"/>
            <a:ext cx="269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Psychoactive class: Stimulants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>
            <a:off x="3077725" y="275075"/>
            <a:ext cx="5449200" cy="350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289800" y="111500"/>
            <a:ext cx="273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2. Choose the dose you are taking and it will be added to the calendar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edium"/>
                <a:ea typeface="Roboto Medium"/>
                <a:cs typeface="Roboto Medium"/>
                <a:sym typeface="Roboto Medium"/>
              </a:rPr>
              <a:t>The Product</a:t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3223300" y="3885250"/>
            <a:ext cx="530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You will have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information about dangerous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interactions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as well as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subjectives effects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potential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side effects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3223300" y="565350"/>
            <a:ext cx="303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Lysergic acid diethylamide (LSD)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366050" y="942800"/>
            <a:ext cx="255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Psychoactive class: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Psychedelic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25" y="1122013"/>
            <a:ext cx="2427475" cy="289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/>
          <p:nvPr/>
        </p:nvSpPr>
        <p:spPr>
          <a:xfrm>
            <a:off x="6259900" y="2213650"/>
            <a:ext cx="1690300" cy="1467000"/>
          </a:xfrm>
          <a:prstGeom prst="flowChartOffpageConnector">
            <a:avLst/>
          </a:prstGeom>
          <a:solidFill>
            <a:srgbClr val="EFEFE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6414300" y="2276525"/>
            <a:ext cx="13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Cognitive Effects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6493650" y="2630525"/>
            <a:ext cx="12228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14300" lvl="0" marL="5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"/>
              <a:buChar char="●"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Hallucinations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-114300" lvl="0" marL="5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"/>
              <a:buChar char="●"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Psychosis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-114300" lvl="0" marL="5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"/>
              <a:buChar char="●"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Anxiety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-114300" lvl="0" marL="5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"/>
              <a:buChar char="●"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Thought loop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3466650" y="1481750"/>
            <a:ext cx="2599500" cy="1644000"/>
          </a:xfrm>
          <a:prstGeom prst="homePlate">
            <a:avLst>
              <a:gd fmla="val 50000" name="adj"/>
            </a:avLst>
          </a:prstGeom>
          <a:solidFill>
            <a:srgbClr val="D9D9D9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6259900" y="565350"/>
            <a:ext cx="1622975" cy="1568250"/>
          </a:xfrm>
          <a:prstGeom prst="flowChartOffpageConnector">
            <a:avLst/>
          </a:prstGeom>
          <a:solidFill>
            <a:srgbClr val="EFEFE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3546300" y="1481750"/>
            <a:ext cx="16902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3350" lvl="0" marL="5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Interactions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5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Harm potential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5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Tolerance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5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Physical effects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5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Visual effects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5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Cognitive effects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33350" lvl="0" marL="57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Multisensory effects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4">
            <a:alphaModFix/>
          </a:blip>
          <a:srcRect b="0" l="0" r="0" t="17334"/>
          <a:stretch/>
        </p:blipFill>
        <p:spPr>
          <a:xfrm>
            <a:off x="6259900" y="780575"/>
            <a:ext cx="1622975" cy="10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6457388" y="505875"/>
            <a:ext cx="113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Interactions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/>
        </p:nvSpPr>
        <p:spPr>
          <a:xfrm>
            <a:off x="289800" y="111500"/>
            <a:ext cx="3040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. 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You will be reminded of the risks to which you are susceptible, and you will be given advices that might save your life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edium"/>
                <a:ea typeface="Roboto Medium"/>
                <a:cs typeface="Roboto Medium"/>
                <a:sym typeface="Roboto Medium"/>
              </a:rPr>
              <a:t>The Product</a:t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4982250" y="111500"/>
            <a:ext cx="345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You will always have help available one click away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631900" y="1248925"/>
            <a:ext cx="2497800" cy="2839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39" name="Google Shape;139;p20"/>
          <p:cNvSpPr txBox="1"/>
          <p:nvPr/>
        </p:nvSpPr>
        <p:spPr>
          <a:xfrm>
            <a:off x="817750" y="1315825"/>
            <a:ext cx="25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Alcohol &amp; Amphetamines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840000" y="1716025"/>
            <a:ext cx="19404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Physiological dangers: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120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Liver damage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120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Arrhythmia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120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Stroke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120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Heart attack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Psychological dangers: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120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Anxiety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120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Psychosis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1206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Increased suicidal thoughts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2832400" y="1970050"/>
            <a:ext cx="914400" cy="15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3858325" y="1085375"/>
            <a:ext cx="1516500" cy="1159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If you feel discomfort on your chest or dizziness do not hesitate to look for help</a:t>
            </a:r>
            <a:endParaRPr sz="700"/>
          </a:p>
        </p:txBody>
      </p:sp>
      <p:sp>
        <p:nvSpPr>
          <p:cNvPr id="143" name="Google Shape;143;p20"/>
          <p:cNvSpPr/>
          <p:nvPr/>
        </p:nvSpPr>
        <p:spPr>
          <a:xfrm>
            <a:off x="6326450" y="802900"/>
            <a:ext cx="1732200" cy="1501800"/>
          </a:xfrm>
          <a:prstGeom prst="plus">
            <a:avLst>
              <a:gd fmla="val 25000" name="adj"/>
            </a:avLst>
          </a:prstGeom>
          <a:solidFill>
            <a:srgbClr val="99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Call an Ambulance</a:t>
            </a:r>
            <a:endParaRPr b="1"/>
          </a:p>
        </p:txBody>
      </p:sp>
      <p:sp>
        <p:nvSpPr>
          <p:cNvPr id="144" name="Google Shape;144;p20"/>
          <p:cNvSpPr/>
          <p:nvPr/>
        </p:nvSpPr>
        <p:spPr>
          <a:xfrm>
            <a:off x="5222475" y="1639250"/>
            <a:ext cx="914400" cy="15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2780400" y="3278450"/>
            <a:ext cx="914400" cy="15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3813750" y="2858450"/>
            <a:ext cx="1516500" cy="1159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Suicidal ideation?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Total helplessness?</a:t>
            </a:r>
            <a:endParaRPr sz="1100"/>
          </a:p>
        </p:txBody>
      </p:sp>
      <p:sp>
        <p:nvSpPr>
          <p:cNvPr id="147" name="Google Shape;147;p20"/>
          <p:cNvSpPr/>
          <p:nvPr/>
        </p:nvSpPr>
        <p:spPr>
          <a:xfrm>
            <a:off x="5222475" y="3319375"/>
            <a:ext cx="914400" cy="15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6326450" y="2687450"/>
            <a:ext cx="1732200" cy="1501800"/>
          </a:xfrm>
          <a:prstGeom prst="plus">
            <a:avLst>
              <a:gd fmla="val 25000" name="adj"/>
            </a:avLst>
          </a:prstGeom>
          <a:solidFill>
            <a:srgbClr val="99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Call mental health helpline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/>
          <p:nvPr/>
        </p:nvSpPr>
        <p:spPr>
          <a:xfrm>
            <a:off x="6353925" y="341975"/>
            <a:ext cx="2463000" cy="4137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ED8FA"/>
              </a:gs>
              <a:gs pos="100000">
                <a:srgbClr val="19AAED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8900" lvl="0" marL="1143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  If a user would like to come back to a previous stage they would have to cut down the frequency and dosage. </a:t>
            </a:r>
            <a:endParaRPr/>
          </a:p>
          <a:p>
            <a:pPr indent="-88900" lvl="0" marL="1143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  This is a hard process, so they will be offered advices on how to stay present and avoid cravings.</a:t>
            </a:r>
            <a:endParaRPr/>
          </a:p>
          <a:p>
            <a:pPr indent="-88900" lvl="0" marL="114300" rtl="0" algn="l">
              <a:spcBef>
                <a:spcPts val="1000"/>
              </a:spcBef>
              <a:spcAft>
                <a:spcPts val="1000"/>
              </a:spcAft>
              <a:buSzPts val="1400"/>
              <a:buAutoNum type="arabicPeriod"/>
            </a:pPr>
            <a:r>
              <a:rPr lang="en"/>
              <a:t>  Professional help will be available. A user can maintain their anonymity if they wish to do so.</a:t>
            </a: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289800" y="111500"/>
            <a:ext cx="550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.  Depending on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frequency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and dosage of the drug, the user will be classify into one of the 4 stages of addiction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edium"/>
                <a:ea typeface="Roboto Medium"/>
                <a:cs typeface="Roboto Medium"/>
                <a:sym typeface="Roboto Medium"/>
              </a:rPr>
              <a:t>The Product</a:t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535250" y="742000"/>
            <a:ext cx="5382325" cy="3859725"/>
          </a:xfrm>
          <a:prstGeom prst="flowChartManualOperation">
            <a:avLst/>
          </a:prstGeom>
          <a:gradFill>
            <a:gsLst>
              <a:gs pos="0">
                <a:srgbClr val="CC0000"/>
              </a:gs>
              <a:gs pos="100000">
                <a:srgbClr val="AA3227"/>
              </a:gs>
            </a:gsLst>
            <a:lin ang="5400012" scaled="0"/>
          </a:gradFill>
          <a:ln cap="flat" cmpd="sng" w="19050">
            <a:solidFill>
              <a:srgbClr val="202124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Stage 1 - Experimentation</a:t>
            </a:r>
            <a:endParaRPr b="1" sz="1300"/>
          </a:p>
          <a:p>
            <a:pPr indent="-120650" lvl="0" marL="0" marR="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To feel good — feeling of pleasure, “high” or "intoxication"</a:t>
            </a:r>
            <a:endParaRPr sz="1000"/>
          </a:p>
          <a:p>
            <a:pPr indent="-120650" lvl="0" marL="0" marR="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To feel better — relieve stress, forget problems, or feel numb</a:t>
            </a:r>
            <a:endParaRPr sz="1000"/>
          </a:p>
          <a:p>
            <a:pPr indent="-120650" lvl="0" marL="0" marR="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To do better — improve performance or thinking</a:t>
            </a:r>
            <a:endParaRPr sz="1000"/>
          </a:p>
          <a:p>
            <a:pPr indent="-120650" lvl="0" marL="0" marR="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Curiosity and peer pressure</a:t>
            </a:r>
            <a:endParaRPr sz="12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Stage 2: Regular Use &amp; Abuse 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Something that was once considered recreational or temporary becomes a lifestyle. Users can suffer from exaggerated mood swings in between doses</a:t>
            </a:r>
            <a:endParaRPr b="1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/>
              <a:t>Stage 3: Dependency &amp; Tolerance</a:t>
            </a:r>
            <a:r>
              <a:rPr b="1" lang="en"/>
              <a:t>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The brain stops releasing chemicals naturally, and instead relies on the outside substance to dictate the regulation. </a:t>
            </a:r>
            <a:endParaRPr sz="10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Stage 4: Addiction</a:t>
            </a:r>
            <a:endParaRPr b="1" sz="1600"/>
          </a:p>
          <a:p>
            <a:pPr indent="-120650" lvl="0" marL="2286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Impaired control — desire or failed attempts to cut down or control substance use</a:t>
            </a:r>
            <a:endParaRPr sz="1000"/>
          </a:p>
          <a:p>
            <a:pPr indent="-120650" lvl="0" marL="2286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Social problems — failure to complete major tasks at work, school or home</a:t>
            </a:r>
            <a:endParaRPr sz="1000"/>
          </a:p>
          <a:p>
            <a:pPr indent="-120650" lvl="0" marL="2286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Risky use — substance is used in risky settings</a:t>
            </a:r>
            <a:endParaRPr sz="1000"/>
          </a:p>
        </p:txBody>
      </p:sp>
      <p:sp>
        <p:nvSpPr>
          <p:cNvPr id="157" name="Google Shape;157;p21"/>
          <p:cNvSpPr/>
          <p:nvPr/>
        </p:nvSpPr>
        <p:spPr>
          <a:xfrm rot="10800000">
            <a:off x="5218675" y="1739675"/>
            <a:ext cx="892200" cy="1359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5"/>
          </a:solidFill>
          <a:ln cap="flat" cmpd="sng" w="9525">
            <a:solidFill>
              <a:srgbClr val="202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 flipH="1" rot="10800000">
            <a:off x="109225" y="850375"/>
            <a:ext cx="892200" cy="1359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5"/>
          </a:solidFill>
          <a:ln cap="flat" cmpd="sng" w="9525">
            <a:solidFill>
              <a:srgbClr val="202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/>
          <p:nvPr/>
        </p:nvSpPr>
        <p:spPr>
          <a:xfrm flipH="1" rot="10800000">
            <a:off x="603900" y="2773600"/>
            <a:ext cx="892200" cy="1359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5"/>
          </a:solidFill>
          <a:ln cap="flat" cmpd="sng" w="9525">
            <a:solidFill>
              <a:srgbClr val="202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